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70" r:id="rId12"/>
    <p:sldId id="266" r:id="rId13"/>
    <p:sldId id="269" r:id="rId14"/>
    <p:sldId id="268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85" r:id="rId25"/>
    <p:sldId id="278" r:id="rId26"/>
    <p:sldId id="279" r:id="rId27"/>
    <p:sldId id="280" r:id="rId28"/>
    <p:sldId id="281" r:id="rId29"/>
    <p:sldId id="282" r:id="rId30"/>
    <p:sldId id="286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FD3"/>
    <a:srgbClr val="F07624"/>
    <a:srgbClr val="F07725"/>
    <a:srgbClr val="409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E97-B5B5-4C5E-9FE8-7B0BF86E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45AB-3F23-444A-B7F8-572D51A48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248BF-5E5A-4BDB-9773-34D8AE21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77B80-DF20-456C-84ED-8D28A732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E1DC0-6C0B-410A-A5F7-7296963C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9B8-1ED0-4D89-860E-C7ABA4C8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D4426-7489-4B43-BC12-70552624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C0C74-FA12-4A73-98BE-DAE5D06D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7DE4-B165-4627-820D-CBC1FC90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6E74C-6E31-4EE7-AEB1-920C10DA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0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06E2A-6A5D-4B46-BEC6-1E09677C2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7B7A2-114D-481C-A5BC-2C372B024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7D7F-A17D-451A-8333-CED0522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B606-72A3-4B37-B8C6-C95478B0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FEA4-EADB-410E-9E97-1BE8FF71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ED20-FD9C-4F03-ABB7-AB0E66C8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02FE-84AD-48B8-B6F5-BB1AC079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7D64-9C6A-495D-A438-4AB3D64C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D3A6-F7B2-4818-B784-6D8FF557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78A5F-44DF-4F5F-B131-9FD46E11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4F6C-CBBB-47CF-A84F-0C9788EE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73286-4443-442E-91C0-C3D41E79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3AF7-CE34-41BE-B69C-F7DE867C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8CA8-4149-475C-B16A-C771A80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B2EE-008E-4EFA-A289-12ACFFB6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17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348F-7689-4638-A8A3-AE465087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C727-5A59-4F08-9A23-462B2D9CB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22B41-8CB5-49A3-8ADA-1A2193D4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12A6-7900-4EEF-ABD5-FD858B22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81A67-1C5C-4436-A237-D0867BE6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E644-1244-4E59-83ED-8B10421D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8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7F43-35D4-4BAF-87E3-DAA33CE6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D962D-CECF-4892-A392-E0B236D1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A0A1-1F19-470E-9D85-E38D7C8C5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119A8-4569-4810-8A5A-CEC337A5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278B1-F3D6-4DC0-81A2-86004B30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1057F-11AA-40A7-9C48-5B1B9DBB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6A709-4143-4F07-888E-C7103828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C0371-767A-4288-A382-F7B38EE8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5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CC57-D9A7-487E-8B37-B24C22BA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77CA0-6338-4AEC-B9F9-C98751F1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DD228-8393-4F88-83F5-B8D7DFB5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582-34F3-4C7E-9C60-4C8FBFC7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7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54AF-7573-4BDD-B033-E7A1DED1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C82D7-5CDD-4E99-91A0-0FBE60F1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8779B-7BC5-45FE-8B44-07FA5941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7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000-1AE8-4F48-8F1F-BE17341A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65B6-0579-4070-8B33-B12400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EFD98-4358-4899-92EB-F055CFA70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A4C9-3B9C-4D33-8D92-E9D21D80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EB857-FD04-4D94-B54F-D84F6B6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5989-D25E-485D-8069-6435E2BC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7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D3B5-E885-4556-A20C-BA0B1478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4B553-F55E-436B-9910-24CFD6A74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66FA-F474-4F22-A395-E0842E8D4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28221-249D-4400-81DC-AC652D4C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0FAC1-D4B9-4D01-AD3A-36BFF1BE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71113-294A-4485-89D5-E7A7437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A7BFA-234F-4CA7-8D8E-0F00F5BC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790CE-0556-4208-A0D8-8F3C71A00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BC55-CAB5-4260-AC1E-AC9001AF5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1410-F179-44DC-88AB-D106E6885A67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2D7D-0D9F-406C-ADE4-DB5DA9EBD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3CBCA-1186-4226-A19D-49827FC20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1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Stimulus Norming: Rating task</a:t>
            </a:r>
          </a:p>
        </p:txBody>
      </p:sp>
    </p:spTree>
    <p:extLst>
      <p:ext uri="{BB962C8B-B14F-4D97-AF65-F5344CB8AC3E}">
        <p14:creationId xmlns:p14="http://schemas.microsoft.com/office/powerpoint/2010/main" val="142135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F419E-25B2-4C3F-A7F2-928BDEEA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92" y="4005469"/>
            <a:ext cx="1298563" cy="1559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4D8622-1922-47CD-87C7-7D36423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56" y="2186090"/>
            <a:ext cx="1426099" cy="16842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430377-8E1C-456E-8082-37CBD745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4" y="2102047"/>
            <a:ext cx="3022862" cy="176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37653-47D3-4185-A231-E0C12BE0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94" y="3916745"/>
            <a:ext cx="2921619" cy="17269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398F3D-CB8A-4D94-BAA5-9B41E00148B0}"/>
              </a:ext>
            </a:extLst>
          </p:cNvPr>
          <p:cNvCxnSpPr/>
          <p:nvPr/>
        </p:nvCxnSpPr>
        <p:spPr>
          <a:xfrm>
            <a:off x="7277763" y="2630557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54C58A-C8A4-4638-8921-585F88A21E1A}"/>
              </a:ext>
            </a:extLst>
          </p:cNvPr>
          <p:cNvCxnSpPr/>
          <p:nvPr/>
        </p:nvCxnSpPr>
        <p:spPr>
          <a:xfrm>
            <a:off x="7307238" y="4353078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07C7556-8884-4979-96E1-880CDD964907}"/>
              </a:ext>
            </a:extLst>
          </p:cNvPr>
          <p:cNvSpPr txBox="1"/>
          <p:nvPr/>
        </p:nvSpPr>
        <p:spPr>
          <a:xfrm>
            <a:off x="7362874" y="2422058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277D16-32C6-43A9-920D-F7B05225BBCE}"/>
              </a:ext>
            </a:extLst>
          </p:cNvPr>
          <p:cNvSpPr txBox="1"/>
          <p:nvPr/>
        </p:nvSpPr>
        <p:spPr>
          <a:xfrm>
            <a:off x="7377420" y="4124146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14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4E02-5F2D-490D-A200-4E02D877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" y="1690688"/>
            <a:ext cx="3703321" cy="207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56B0-FE03-4825-A13A-AEF49E0B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8" y="3969246"/>
            <a:ext cx="3628449" cy="2071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C1B4E-A12E-4EA3-9C41-1513B0C47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977" y="1709382"/>
            <a:ext cx="1269636" cy="183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83935-BF78-4DAE-A750-8C42E1852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48" y="1681222"/>
            <a:ext cx="1338412" cy="1909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B1CE4-BAA5-4609-BF55-5100121E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605" y="3952052"/>
            <a:ext cx="1369968" cy="1909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8061F9-4762-411C-B1EA-4038BFBB2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977" y="3901508"/>
            <a:ext cx="1369969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88E06-8DC6-4D85-883D-A312F764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6" y="2415734"/>
            <a:ext cx="2306938" cy="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1D2D5-5717-47B0-BC48-9C869268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52" y="3564881"/>
            <a:ext cx="2290730" cy="983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3127847" y="241573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3122831" y="356488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4326995" y="241573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4342444" y="356060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2504634" y="266356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2398072" y="379603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3568307" y="200078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EA4F6-13F9-4DAF-8BF3-8884323FC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63"/>
          <a:stretch/>
        </p:blipFill>
        <p:spPr>
          <a:xfrm>
            <a:off x="6694114" y="2402151"/>
            <a:ext cx="1338043" cy="1026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31F2C-2CB9-49F9-BC9E-5A19FDAAD7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39"/>
          <a:stretch/>
        </p:blipFill>
        <p:spPr>
          <a:xfrm>
            <a:off x="5549830" y="3564435"/>
            <a:ext cx="1385985" cy="104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A5115-6DCB-4E59-B8B8-B834CED4F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13"/>
          <a:stretch/>
        </p:blipFill>
        <p:spPr>
          <a:xfrm>
            <a:off x="5634254" y="2395009"/>
            <a:ext cx="1159875" cy="1026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93FB6-DC24-4EEE-AB8A-7CC66204A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93"/>
          <a:stretch/>
        </p:blipFill>
        <p:spPr>
          <a:xfrm>
            <a:off x="6667585" y="3559674"/>
            <a:ext cx="1433763" cy="10491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5865611" y="2411675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5860595" y="3560822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7064759" y="24116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7080208" y="355655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5223348" y="2659502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5116786" y="3791972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6306071" y="1996721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18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60" y="249691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60" y="361987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1960185" y="236970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2B9B2DE-F603-4C6C-8B2E-9045C2D6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11" y="2013068"/>
            <a:ext cx="3662436" cy="16565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60242-2041-44F7-82A5-C2B0C909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40" y="3800763"/>
            <a:ext cx="3820186" cy="16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E9D48-58E2-4347-816E-4395473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1" y="1512714"/>
            <a:ext cx="7035800" cy="1851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613DC-35EE-4CDC-8D50-08A2CFE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6" y="3706645"/>
            <a:ext cx="7157027" cy="1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CF2E4-1606-4DCD-A0DD-8F878037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9" y="2406969"/>
            <a:ext cx="4362547" cy="272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A4F95-49D9-42D0-8723-361D90D3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9" y="2452311"/>
            <a:ext cx="4290061" cy="268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960D4-9041-4FF4-BD25-E3863F9D99E3}"/>
              </a:ext>
            </a:extLst>
          </p:cNvPr>
          <p:cNvSpPr txBox="1"/>
          <p:nvPr/>
        </p:nvSpPr>
        <p:spPr>
          <a:xfrm>
            <a:off x="2349500" y="19685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D6DBC-B2D9-496B-A1F5-7EC282563974}"/>
              </a:ext>
            </a:extLst>
          </p:cNvPr>
          <p:cNvSpPr txBox="1"/>
          <p:nvPr/>
        </p:nvSpPr>
        <p:spPr>
          <a:xfrm>
            <a:off x="8477250" y="2076253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2003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64F92-4807-454D-B733-8ECB4817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70" y="1690688"/>
            <a:ext cx="6371690" cy="47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31A6-7053-4CBB-89D0-870B4263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Participants can learn the tasks, but don’t perform exceptionally well</a:t>
            </a:r>
          </a:p>
          <a:p>
            <a:r>
              <a:rPr lang="en-GB" dirty="0"/>
              <a:t>For those trained on the animals domain, blocking confers a benefit</a:t>
            </a:r>
          </a:p>
          <a:p>
            <a:r>
              <a:rPr lang="en-GB" dirty="0"/>
              <a:t>No difference between groups trained on vehicles domain</a:t>
            </a:r>
          </a:p>
          <a:p>
            <a:endParaRPr lang="en-GB" dirty="0"/>
          </a:p>
          <a:p>
            <a:r>
              <a:rPr lang="en-GB" dirty="0"/>
              <a:t>Analysis of written responses suggest that they found it difficult to infer rules, or at least to verbalise them</a:t>
            </a:r>
          </a:p>
          <a:p>
            <a:r>
              <a:rPr lang="en-GB" dirty="0"/>
              <a:t>Or cohorts maybe a mixture of “rote-learners” and “abstract learners” ?</a:t>
            </a:r>
          </a:p>
        </p:txBody>
      </p:sp>
    </p:spTree>
    <p:extLst>
      <p:ext uri="{BB962C8B-B14F-4D97-AF65-F5344CB8AC3E}">
        <p14:creationId xmlns:p14="http://schemas.microsoft.com/office/powerpoint/2010/main" val="266304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participants generalise across domains?</a:t>
            </a:r>
          </a:p>
        </p:txBody>
      </p:sp>
    </p:spTree>
    <p:extLst>
      <p:ext uri="{BB962C8B-B14F-4D97-AF65-F5344CB8AC3E}">
        <p14:creationId xmlns:p14="http://schemas.microsoft.com/office/powerpoint/2010/main" val="172063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Previous experiment showed that participants are able to learn abstract categorisation rules (size/speed)</a:t>
            </a:r>
          </a:p>
          <a:p>
            <a:r>
              <a:rPr lang="en-GB" dirty="0"/>
              <a:t>But cohorts maybe mixture of those who learned abstract rules (abstract learners) and those who memorised stimulus-response associations (rote-learners)</a:t>
            </a:r>
          </a:p>
          <a:p>
            <a:r>
              <a:rPr lang="en-GB" dirty="0"/>
              <a:t>If the learned rules were truly abstract (instead of exemplar-based), they should generalise across domains (i.e. from animals to vehicles)</a:t>
            </a:r>
          </a:p>
          <a:p>
            <a:r>
              <a:rPr lang="en-GB" dirty="0"/>
              <a:t>Blocked learning should lead to better generalisation (as participants learned accurate estimates of bounds)</a:t>
            </a:r>
          </a:p>
          <a:p>
            <a:r>
              <a:rPr lang="en-GB" dirty="0"/>
              <a:t>(but why should blocked training lead to less rote-learning? Perhaps interaction with cognitive demands of task?)</a:t>
            </a:r>
          </a:p>
        </p:txBody>
      </p:sp>
    </p:spTree>
    <p:extLst>
      <p:ext uri="{BB962C8B-B14F-4D97-AF65-F5344CB8AC3E}">
        <p14:creationId xmlns:p14="http://schemas.microsoft.com/office/powerpoint/2010/main" val="45665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“Ground truth” dimensions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63C74-BBDC-4614-878F-3B543125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4" y="1609250"/>
            <a:ext cx="5268047" cy="4513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0692-66E8-40F5-BAB3-5F4819F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1" y="1609251"/>
            <a:ext cx="5268045" cy="45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4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47078"/>
              </p:ext>
            </p:extLst>
          </p:nvPr>
        </p:nvGraphicFramePr>
        <p:xfrm>
          <a:off x="543665" y="2022722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673054" y="1651251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-440651" y="250891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52412-BCA0-4752-A88F-3ADBF2C1A61E}"/>
              </a:ext>
            </a:extLst>
          </p:cNvPr>
          <p:cNvSpPr/>
          <p:nvPr/>
        </p:nvSpPr>
        <p:spPr>
          <a:xfrm>
            <a:off x="3305629" y="2774950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8872B-A351-4FC4-ABCC-502D5EF822D6}"/>
              </a:ext>
            </a:extLst>
          </p:cNvPr>
          <p:cNvSpPr/>
          <p:nvPr/>
        </p:nvSpPr>
        <p:spPr>
          <a:xfrm>
            <a:off x="5721169" y="2774950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3D6DE-F5B8-4501-AAB1-BBF87431FD35}"/>
              </a:ext>
            </a:extLst>
          </p:cNvPr>
          <p:cNvSpPr/>
          <p:nvPr/>
        </p:nvSpPr>
        <p:spPr>
          <a:xfrm>
            <a:off x="330562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17EFB-8F5B-4A05-A0B9-19CCCF28C507}"/>
              </a:ext>
            </a:extLst>
          </p:cNvPr>
          <p:cNvSpPr/>
          <p:nvPr/>
        </p:nvSpPr>
        <p:spPr>
          <a:xfrm>
            <a:off x="3512205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F47AD-865F-4D5B-9525-2F8D0CCEB8EB}"/>
              </a:ext>
            </a:extLst>
          </p:cNvPr>
          <p:cNvSpPr/>
          <p:nvPr/>
        </p:nvSpPr>
        <p:spPr>
          <a:xfrm>
            <a:off x="371878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B8EFA7-0EF1-4244-BE88-A154195AE38E}"/>
              </a:ext>
            </a:extLst>
          </p:cNvPr>
          <p:cNvSpPr/>
          <p:nvPr/>
        </p:nvSpPr>
        <p:spPr>
          <a:xfrm flipH="1">
            <a:off x="412993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15764-9B6A-4BD5-AF96-03389182C63A}"/>
              </a:ext>
            </a:extLst>
          </p:cNvPr>
          <p:cNvSpPr/>
          <p:nvPr/>
        </p:nvSpPr>
        <p:spPr>
          <a:xfrm flipH="1">
            <a:off x="3923319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ECC5B-008C-4195-8881-3C42717A8CED}"/>
              </a:ext>
            </a:extLst>
          </p:cNvPr>
          <p:cNvSpPr/>
          <p:nvPr/>
        </p:nvSpPr>
        <p:spPr>
          <a:xfrm>
            <a:off x="4338509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E09A1F-FB9E-4F45-9217-5BEA91770C39}"/>
              </a:ext>
            </a:extLst>
          </p:cNvPr>
          <p:cNvSpPr/>
          <p:nvPr/>
        </p:nvSpPr>
        <p:spPr>
          <a:xfrm>
            <a:off x="454508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1D06BE-3A24-4B03-B3FC-17E2462F66CC}"/>
              </a:ext>
            </a:extLst>
          </p:cNvPr>
          <p:cNvSpPr/>
          <p:nvPr/>
        </p:nvSpPr>
        <p:spPr>
          <a:xfrm>
            <a:off x="4751661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FC65F-5B7D-4A76-B467-0538FFC38EC9}"/>
              </a:ext>
            </a:extLst>
          </p:cNvPr>
          <p:cNvSpPr/>
          <p:nvPr/>
        </p:nvSpPr>
        <p:spPr>
          <a:xfrm>
            <a:off x="4958237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0A5F1F-143F-41BC-AE99-FD9078F142A5}"/>
              </a:ext>
            </a:extLst>
          </p:cNvPr>
          <p:cNvSpPr/>
          <p:nvPr/>
        </p:nvSpPr>
        <p:spPr>
          <a:xfrm>
            <a:off x="5164813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B5122-CD7A-4DD5-8505-0CB49298342C}"/>
              </a:ext>
            </a:extLst>
          </p:cNvPr>
          <p:cNvSpPr/>
          <p:nvPr/>
        </p:nvSpPr>
        <p:spPr>
          <a:xfrm>
            <a:off x="537138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02345A-0F2C-4771-94D9-5C5949842C1B}"/>
              </a:ext>
            </a:extLst>
          </p:cNvPr>
          <p:cNvSpPr/>
          <p:nvPr/>
        </p:nvSpPr>
        <p:spPr>
          <a:xfrm>
            <a:off x="557796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DAC612-9CF3-430D-8060-F99A8B97DEC5}"/>
              </a:ext>
            </a:extLst>
          </p:cNvPr>
          <p:cNvSpPr/>
          <p:nvPr/>
        </p:nvSpPr>
        <p:spPr>
          <a:xfrm>
            <a:off x="578454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3A2B87-A2AD-45DB-9793-D5B4DC57F60B}"/>
              </a:ext>
            </a:extLst>
          </p:cNvPr>
          <p:cNvSpPr/>
          <p:nvPr/>
        </p:nvSpPr>
        <p:spPr>
          <a:xfrm>
            <a:off x="5991117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7BB57F-6EC5-49A6-A0CD-7927CAE23766}"/>
              </a:ext>
            </a:extLst>
          </p:cNvPr>
          <p:cNvSpPr/>
          <p:nvPr/>
        </p:nvSpPr>
        <p:spPr>
          <a:xfrm>
            <a:off x="6197693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8B031F-2D97-46D8-B6E6-A9E20E2B8CDB}"/>
              </a:ext>
            </a:extLst>
          </p:cNvPr>
          <p:cNvSpPr/>
          <p:nvPr/>
        </p:nvSpPr>
        <p:spPr>
          <a:xfrm>
            <a:off x="6404268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5353FB-D242-4ECB-9F6E-BFBB4BB377E8}"/>
              </a:ext>
            </a:extLst>
          </p:cNvPr>
          <p:cNvSpPr/>
          <p:nvPr/>
        </p:nvSpPr>
        <p:spPr>
          <a:xfrm>
            <a:off x="6612846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6F01F-7C28-4884-94CE-3B42FA1612D0}"/>
              </a:ext>
            </a:extLst>
          </p:cNvPr>
          <p:cNvSpPr/>
          <p:nvPr/>
        </p:nvSpPr>
        <p:spPr>
          <a:xfrm>
            <a:off x="6819422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FEE61-A47C-404B-93AA-3DF5E26CA6A6}"/>
              </a:ext>
            </a:extLst>
          </p:cNvPr>
          <p:cNvSpPr/>
          <p:nvPr/>
        </p:nvSpPr>
        <p:spPr>
          <a:xfrm>
            <a:off x="7025998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8EA1D-947A-4CB0-911D-EBDF2B094182}"/>
              </a:ext>
            </a:extLst>
          </p:cNvPr>
          <p:cNvSpPr/>
          <p:nvPr/>
        </p:nvSpPr>
        <p:spPr>
          <a:xfrm>
            <a:off x="7232574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790D34-F722-43AF-8916-585CBDA2E95F}"/>
              </a:ext>
            </a:extLst>
          </p:cNvPr>
          <p:cNvSpPr/>
          <p:nvPr/>
        </p:nvSpPr>
        <p:spPr>
          <a:xfrm>
            <a:off x="7439150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A655C-03DD-4161-9550-04F99A4B4FBA}"/>
              </a:ext>
            </a:extLst>
          </p:cNvPr>
          <p:cNvSpPr/>
          <p:nvPr/>
        </p:nvSpPr>
        <p:spPr>
          <a:xfrm>
            <a:off x="7645726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FF2FAC-6BBF-4F30-AB9C-7A2489D103E6}"/>
              </a:ext>
            </a:extLst>
          </p:cNvPr>
          <p:cNvSpPr/>
          <p:nvPr/>
        </p:nvSpPr>
        <p:spPr>
          <a:xfrm>
            <a:off x="785230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4A8B9-B093-4520-8BF7-795E1DE10D7E}"/>
              </a:ext>
            </a:extLst>
          </p:cNvPr>
          <p:cNvSpPr/>
          <p:nvPr/>
        </p:nvSpPr>
        <p:spPr>
          <a:xfrm>
            <a:off x="8315613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50E92D-A2A7-4407-901A-2D4192782807}"/>
              </a:ext>
            </a:extLst>
          </p:cNvPr>
          <p:cNvSpPr/>
          <p:nvPr/>
        </p:nvSpPr>
        <p:spPr>
          <a:xfrm>
            <a:off x="8522189" y="275632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FD9F15-3828-4343-A277-3B8D2E284B11}"/>
              </a:ext>
            </a:extLst>
          </p:cNvPr>
          <p:cNvSpPr/>
          <p:nvPr/>
        </p:nvSpPr>
        <p:spPr>
          <a:xfrm>
            <a:off x="8728764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C9BB90-8CF8-4981-8168-BCDA2F70FCD7}"/>
              </a:ext>
            </a:extLst>
          </p:cNvPr>
          <p:cNvSpPr/>
          <p:nvPr/>
        </p:nvSpPr>
        <p:spPr>
          <a:xfrm>
            <a:off x="8937342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0EBD7B-D48E-4095-957F-EBF60C0B00D2}"/>
              </a:ext>
            </a:extLst>
          </p:cNvPr>
          <p:cNvSpPr/>
          <p:nvPr/>
        </p:nvSpPr>
        <p:spPr>
          <a:xfrm>
            <a:off x="9143918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7AD261-B849-4B8E-AA65-6D78022B6DFB}"/>
              </a:ext>
            </a:extLst>
          </p:cNvPr>
          <p:cNvSpPr/>
          <p:nvPr/>
        </p:nvSpPr>
        <p:spPr>
          <a:xfrm>
            <a:off x="9350494" y="2750013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A7B487-EEB8-4AE0-B4CF-431106E529CC}"/>
              </a:ext>
            </a:extLst>
          </p:cNvPr>
          <p:cNvSpPr/>
          <p:nvPr/>
        </p:nvSpPr>
        <p:spPr>
          <a:xfrm>
            <a:off x="9557070" y="275001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71D276-F372-4D38-8073-5EBDD07521D9}"/>
              </a:ext>
            </a:extLst>
          </p:cNvPr>
          <p:cNvSpPr/>
          <p:nvPr/>
        </p:nvSpPr>
        <p:spPr>
          <a:xfrm>
            <a:off x="9763646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812769-0355-46BC-B4A8-472EAF1686F6}"/>
              </a:ext>
            </a:extLst>
          </p:cNvPr>
          <p:cNvSpPr/>
          <p:nvPr/>
        </p:nvSpPr>
        <p:spPr>
          <a:xfrm>
            <a:off x="9970222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70312FE-98AF-4558-8927-480A37C950AA}"/>
              </a:ext>
            </a:extLst>
          </p:cNvPr>
          <p:cNvSpPr/>
          <p:nvPr/>
        </p:nvSpPr>
        <p:spPr>
          <a:xfrm>
            <a:off x="10176797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C0D21-F4B3-44F8-9A83-7AD3C925203A}"/>
              </a:ext>
            </a:extLst>
          </p:cNvPr>
          <p:cNvSpPr/>
          <p:nvPr/>
        </p:nvSpPr>
        <p:spPr>
          <a:xfrm rot="16200000">
            <a:off x="10558081" y="2560997"/>
            <a:ext cx="174422" cy="378032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38D45FF-0491-49F1-B38A-BB6A5F3C3197}"/>
              </a:ext>
            </a:extLst>
          </p:cNvPr>
          <p:cNvSpPr/>
          <p:nvPr/>
        </p:nvSpPr>
        <p:spPr>
          <a:xfrm rot="16200000">
            <a:off x="10538591" y="2233731"/>
            <a:ext cx="213401" cy="37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9EBC-5FA1-4FF4-B749-EFD3FD163F8D}"/>
              </a:ext>
            </a:extLst>
          </p:cNvPr>
          <p:cNvSpPr txBox="1"/>
          <p:nvPr/>
        </p:nvSpPr>
        <p:spPr>
          <a:xfrm>
            <a:off x="10883247" y="2316046"/>
            <a:ext cx="237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Base domain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71D7DB-41EE-4C0D-B82D-4FA09F9AE40D}"/>
              </a:ext>
            </a:extLst>
          </p:cNvPr>
          <p:cNvSpPr txBox="1"/>
          <p:nvPr/>
        </p:nvSpPr>
        <p:spPr>
          <a:xfrm>
            <a:off x="10894308" y="2656750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Transfer domain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F9C04-1FA4-464F-B437-C67AE5FDBDEC}"/>
              </a:ext>
            </a:extLst>
          </p:cNvPr>
          <p:cNvSpPr/>
          <p:nvPr/>
        </p:nvSpPr>
        <p:spPr>
          <a:xfrm>
            <a:off x="8310797" y="1856067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EE1F21-D02B-4197-A56B-4EFAB6FEE0FB}"/>
              </a:ext>
            </a:extLst>
          </p:cNvPr>
          <p:cNvSpPr/>
          <p:nvPr/>
        </p:nvSpPr>
        <p:spPr>
          <a:xfrm>
            <a:off x="9749825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E6C58-B493-4D19-9CA1-3B7D9AB8E927}"/>
              </a:ext>
            </a:extLst>
          </p:cNvPr>
          <p:cNvSpPr/>
          <p:nvPr/>
        </p:nvSpPr>
        <p:spPr>
          <a:xfrm>
            <a:off x="9136762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DD99ED-A332-49B3-8D0A-50184C664452}"/>
              </a:ext>
            </a:extLst>
          </p:cNvPr>
          <p:cNvSpPr/>
          <p:nvPr/>
        </p:nvSpPr>
        <p:spPr>
          <a:xfrm>
            <a:off x="9344508" y="184976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AC5D2A4-447A-42F2-9BFA-B8FDA59DB3C6}"/>
              </a:ext>
            </a:extLst>
          </p:cNvPr>
          <p:cNvSpPr/>
          <p:nvPr/>
        </p:nvSpPr>
        <p:spPr>
          <a:xfrm>
            <a:off x="9551084" y="184976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952828-1336-4C5F-A96B-2E81FF372A48}"/>
              </a:ext>
            </a:extLst>
          </p:cNvPr>
          <p:cNvSpPr/>
          <p:nvPr/>
        </p:nvSpPr>
        <p:spPr>
          <a:xfrm>
            <a:off x="996423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D2F514-3C94-40D0-ACB1-C84A8D088B23}"/>
              </a:ext>
            </a:extLst>
          </p:cNvPr>
          <p:cNvSpPr/>
          <p:nvPr/>
        </p:nvSpPr>
        <p:spPr>
          <a:xfrm>
            <a:off x="10170811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9ABBA-3654-498C-AFE3-99F23D32F534}"/>
              </a:ext>
            </a:extLst>
          </p:cNvPr>
          <p:cNvSpPr txBox="1"/>
          <p:nvPr/>
        </p:nvSpPr>
        <p:spPr>
          <a:xfrm rot="16200000">
            <a:off x="2692287" y="2941142"/>
            <a:ext cx="751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15458-8D66-45AD-B387-1161D85E37D0}"/>
              </a:ext>
            </a:extLst>
          </p:cNvPr>
          <p:cNvSpPr txBox="1"/>
          <p:nvPr/>
        </p:nvSpPr>
        <p:spPr>
          <a:xfrm rot="16200000">
            <a:off x="2552390" y="2050741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1F5074-0594-45A5-AACA-FADD62167F02}"/>
              </a:ext>
            </a:extLst>
          </p:cNvPr>
          <p:cNvSpPr/>
          <p:nvPr/>
        </p:nvSpPr>
        <p:spPr>
          <a:xfrm>
            <a:off x="8521659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D3BBCF-A95F-455E-8BD1-F605205C4258}"/>
              </a:ext>
            </a:extLst>
          </p:cNvPr>
          <p:cNvSpPr/>
          <p:nvPr/>
        </p:nvSpPr>
        <p:spPr>
          <a:xfrm>
            <a:off x="893252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3D879B-D770-433B-8A7A-B4C5BAF3118A}"/>
              </a:ext>
            </a:extLst>
          </p:cNvPr>
          <p:cNvSpPr/>
          <p:nvPr/>
        </p:nvSpPr>
        <p:spPr>
          <a:xfrm>
            <a:off x="8730614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09F9A-FC3A-4E59-B274-5E32FE18A782}"/>
              </a:ext>
            </a:extLst>
          </p:cNvPr>
          <p:cNvSpPr txBox="1"/>
          <p:nvPr/>
        </p:nvSpPr>
        <p:spPr>
          <a:xfrm>
            <a:off x="4930241" y="1466275"/>
            <a:ext cx="126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B62333-6CA5-456B-9EC7-505319702DFD}"/>
              </a:ext>
            </a:extLst>
          </p:cNvPr>
          <p:cNvSpPr txBox="1"/>
          <p:nvPr/>
        </p:nvSpPr>
        <p:spPr>
          <a:xfrm>
            <a:off x="8837866" y="1452251"/>
            <a:ext cx="962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E0A7B2-7D3E-413A-933D-07703765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9" y="4165600"/>
            <a:ext cx="2201204" cy="240664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B34C038-5EBB-4702-8E15-46297BCA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31" y="4718216"/>
            <a:ext cx="5823657" cy="16706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8E8696-A784-4E59-969A-9D95E448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69" y="4169015"/>
            <a:ext cx="2315155" cy="24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2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C2413D-7D91-4C35-902C-AAAD9815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29" y="2185005"/>
            <a:ext cx="1510010" cy="1510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CC565-BA1B-4B27-BFC3-0678DD75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57" y="2062909"/>
            <a:ext cx="3052871" cy="1807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CFC58-B7CE-4223-9FA9-D5DCBA09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57" y="3862537"/>
            <a:ext cx="3078443" cy="1869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651D8-4364-4AE9-9F47-23466179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928" y="4194723"/>
            <a:ext cx="1510010" cy="15373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728C3B-04B5-4970-8662-714BFCB06104}"/>
              </a:ext>
            </a:extLst>
          </p:cNvPr>
          <p:cNvCxnSpPr/>
          <p:nvPr/>
        </p:nvCxnSpPr>
        <p:spPr>
          <a:xfrm>
            <a:off x="7280059" y="4603899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E56452-0F37-4C90-B574-E9C1A2337E12}"/>
              </a:ext>
            </a:extLst>
          </p:cNvPr>
          <p:cNvSpPr txBox="1"/>
          <p:nvPr/>
        </p:nvSpPr>
        <p:spPr>
          <a:xfrm>
            <a:off x="7335695" y="436784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8CD702-42CC-471E-A0AA-5F11AE907005}"/>
              </a:ext>
            </a:extLst>
          </p:cNvPr>
          <p:cNvCxnSpPr/>
          <p:nvPr/>
        </p:nvCxnSpPr>
        <p:spPr>
          <a:xfrm>
            <a:off x="7239640" y="260035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61BE86-381E-40C5-8383-D028B1AA1628}"/>
              </a:ext>
            </a:extLst>
          </p:cNvPr>
          <p:cNvSpPr txBox="1"/>
          <p:nvPr/>
        </p:nvSpPr>
        <p:spPr>
          <a:xfrm>
            <a:off x="7295276" y="236429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61FC3-0A35-436C-9443-A56279077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57" y="4194723"/>
            <a:ext cx="1454614" cy="15373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8D4CCF-F85C-4E58-9068-7B3A4B5C12B8}"/>
              </a:ext>
            </a:extLst>
          </p:cNvPr>
          <p:cNvSpPr txBox="1"/>
          <p:nvPr/>
        </p:nvSpPr>
        <p:spPr>
          <a:xfrm>
            <a:off x="8682492" y="386045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C99396-A041-4304-A8BD-1EE7B800D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757" y="2210703"/>
            <a:ext cx="1417451" cy="14843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8668503" y="2083443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47526C-B787-4897-A756-6C26659B9ED1}"/>
              </a:ext>
            </a:extLst>
          </p:cNvPr>
          <p:cNvCxnSpPr/>
          <p:nvPr/>
        </p:nvCxnSpPr>
        <p:spPr>
          <a:xfrm>
            <a:off x="8885560" y="3132982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0F4C90-76CF-455B-9BE4-DA5E9A202AD8}"/>
              </a:ext>
            </a:extLst>
          </p:cNvPr>
          <p:cNvSpPr txBox="1"/>
          <p:nvPr/>
        </p:nvSpPr>
        <p:spPr>
          <a:xfrm>
            <a:off x="8941196" y="2896923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106A9-CF66-431A-A974-BB5724CBF7C6}"/>
              </a:ext>
            </a:extLst>
          </p:cNvPr>
          <p:cNvCxnSpPr/>
          <p:nvPr/>
        </p:nvCxnSpPr>
        <p:spPr>
          <a:xfrm>
            <a:off x="8895453" y="496203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69B094-4641-4596-9444-D568658CF49E}"/>
              </a:ext>
            </a:extLst>
          </p:cNvPr>
          <p:cNvSpPr txBox="1"/>
          <p:nvPr/>
        </p:nvSpPr>
        <p:spPr>
          <a:xfrm>
            <a:off x="8951089" y="4725977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(p=0.045 …)</a:t>
            </a:r>
          </a:p>
        </p:txBody>
      </p:sp>
    </p:spTree>
    <p:extLst>
      <p:ext uri="{BB962C8B-B14F-4D97-AF65-F5344CB8AC3E}">
        <p14:creationId xmlns:p14="http://schemas.microsoft.com/office/powerpoint/2010/main" val="343936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phase learning curves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4213363" y="1988757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6340593" y="198875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3BEF-1561-48F8-BEF7-92DF7011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85" y="2159142"/>
            <a:ext cx="2105245" cy="167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E0777-DCD8-4655-9DA9-48F95A79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0" y="2173727"/>
            <a:ext cx="2358024" cy="1733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2742D2-DDAF-4EE8-9B3F-1789089B2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586" y="4224529"/>
            <a:ext cx="2133956" cy="1733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F8F77-053B-4EE3-A0E9-278A40D06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542" y="4224529"/>
            <a:ext cx="2472202" cy="18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F0F6D5-B865-4E29-B8E1-24E272F08925}"/>
              </a:ext>
            </a:extLst>
          </p:cNvPr>
          <p:cNvSpPr txBox="1"/>
          <p:nvPr/>
        </p:nvSpPr>
        <p:spPr>
          <a:xfrm>
            <a:off x="4213363" y="4022081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5939C-FC48-48ED-AEA6-382E465F6A77}"/>
              </a:ext>
            </a:extLst>
          </p:cNvPr>
          <p:cNvSpPr txBox="1"/>
          <p:nvPr/>
        </p:nvSpPr>
        <p:spPr>
          <a:xfrm>
            <a:off x="6340593" y="4022081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A581E-74DD-4877-86B8-33E91F4BA65B}"/>
              </a:ext>
            </a:extLst>
          </p:cNvPr>
          <p:cNvSpPr txBox="1"/>
          <p:nvPr/>
        </p:nvSpPr>
        <p:spPr>
          <a:xfrm rot="16200000">
            <a:off x="2228850" y="2809875"/>
            <a:ext cx="134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12BAE-DC9C-4AF4-A429-0CBD0274F389}"/>
              </a:ext>
            </a:extLst>
          </p:cNvPr>
          <p:cNvSpPr txBox="1"/>
          <p:nvPr/>
        </p:nvSpPr>
        <p:spPr>
          <a:xfrm rot="16200000">
            <a:off x="2220771" y="4952743"/>
            <a:ext cx="1363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vehicles</a:t>
            </a:r>
          </a:p>
        </p:txBody>
      </p:sp>
    </p:spTree>
    <p:extLst>
      <p:ext uri="{BB962C8B-B14F-4D97-AF65-F5344CB8AC3E}">
        <p14:creationId xmlns:p14="http://schemas.microsoft.com/office/powerpoint/2010/main" val="98298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base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DEEE-D209-4B14-8A2C-255C3161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0" y="1614547"/>
            <a:ext cx="4149381" cy="2111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C0F19-D50E-4E81-9ED9-C22E08D4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3948898"/>
            <a:ext cx="4365294" cy="2270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C619-CB3F-4AB8-B293-5D7F8959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15" y="1633539"/>
            <a:ext cx="1486035" cy="1966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DD133-8714-4BE4-A070-6CF1549C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027" y="1642963"/>
            <a:ext cx="1595302" cy="1966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A3142-BAAC-4851-A3B6-52AF7F31E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16" y="3955069"/>
            <a:ext cx="1792511" cy="2269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66F711-0010-4C64-9365-E0447F4A5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691" y="3951166"/>
            <a:ext cx="1819408" cy="21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transfer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AB5A8-F077-4227-BF34-2C9318A5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7" y="1575686"/>
            <a:ext cx="4365294" cy="218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59741-841B-4088-B24A-298F1125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4099726"/>
            <a:ext cx="4426414" cy="2269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97959-353E-41C6-8372-149C94E1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94" y="1575686"/>
            <a:ext cx="1476519" cy="2173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39F96-AD7E-4696-9BED-BB5FD3076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20" y="1542747"/>
            <a:ext cx="1642249" cy="2182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0E735-3829-4A06-B53A-647366295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494" y="4099726"/>
            <a:ext cx="1667027" cy="22958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D8E25-9D28-4F41-8E79-9F0ECC5C8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959" y="4099727"/>
            <a:ext cx="1738466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D2F88AD0-CFAF-47DE-ADED-44D3F0B3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70" y="3410239"/>
            <a:ext cx="1106056" cy="114173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3D86389-6F4B-4825-9876-85BC2943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87" y="3449202"/>
            <a:ext cx="1014484" cy="10144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6E6FF-5D11-427F-8C23-F5287BB9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411" y="2271039"/>
            <a:ext cx="1078522" cy="10671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6544FB0-A060-4176-85BF-8AA06D722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183" y="2282065"/>
            <a:ext cx="1045195" cy="10560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008C64-D8A8-42B3-A83C-3675768E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86" y="3375665"/>
            <a:ext cx="1054195" cy="10596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F9C9BC6-58A0-47ED-8B62-E6E627D3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275" y="3388991"/>
            <a:ext cx="1027895" cy="10171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96F546-8E23-4391-A6D8-A1F7B2BE0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465" y="2226414"/>
            <a:ext cx="1187091" cy="11249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4D9523E-47A2-464F-A040-4D7F1D46F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23" y="2250445"/>
            <a:ext cx="1118907" cy="10171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C4F042-F2EE-49E4-A094-105C06A22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198" b="1548"/>
          <a:stretch/>
        </p:blipFill>
        <p:spPr>
          <a:xfrm>
            <a:off x="7896207" y="3424111"/>
            <a:ext cx="1175200" cy="1059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9279B-AD5D-47B4-B98C-109BCC0C0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3089"/>
          <a:stretch/>
        </p:blipFill>
        <p:spPr>
          <a:xfrm>
            <a:off x="6698943" y="3429000"/>
            <a:ext cx="1072954" cy="105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5B4425-C384-4683-A865-DC7331E7DC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833"/>
          <a:stretch/>
        </p:blipFill>
        <p:spPr>
          <a:xfrm>
            <a:off x="7902695" y="2282065"/>
            <a:ext cx="1157636" cy="10088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61D2AB-2E2E-419B-B2FF-E61D54D117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10" r="58259"/>
          <a:stretch/>
        </p:blipFill>
        <p:spPr>
          <a:xfrm>
            <a:off x="6595994" y="2233344"/>
            <a:ext cx="1278853" cy="1141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A577E7-C737-439A-871B-0B259105C2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681" r="4668"/>
          <a:stretch/>
        </p:blipFill>
        <p:spPr>
          <a:xfrm>
            <a:off x="1396722" y="3412305"/>
            <a:ext cx="1193879" cy="1059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AF4F-9238-4B31-8319-0C5246FEBB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7022"/>
          <a:stretch/>
        </p:blipFill>
        <p:spPr>
          <a:xfrm>
            <a:off x="197953" y="3412305"/>
            <a:ext cx="1244935" cy="1045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37DDC-25B7-4532-B198-D1C8A213AC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8350"/>
          <a:stretch/>
        </p:blipFill>
        <p:spPr>
          <a:xfrm>
            <a:off x="274912" y="2288945"/>
            <a:ext cx="1059015" cy="98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509986" y="229300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504970" y="34421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74C2AE-DC12-4951-B0A2-6DE42E85F4F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994"/>
          <a:stretch/>
        </p:blipFill>
        <p:spPr>
          <a:xfrm>
            <a:off x="1446527" y="2288945"/>
            <a:ext cx="1118907" cy="98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1709134" y="229300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1724583" y="343787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-113227" y="254083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-219789" y="367330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756310" y="186258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6935462" y="23007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6930446" y="3449898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8134610" y="2300751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8150059" y="3445626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6293199" y="254857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6186637" y="368104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7150635" y="189372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A8DCA4-C326-41B8-B8DF-6EC6F2D1FCED}"/>
              </a:ext>
            </a:extLst>
          </p:cNvPr>
          <p:cNvSpPr/>
          <p:nvPr/>
        </p:nvSpPr>
        <p:spPr>
          <a:xfrm>
            <a:off x="3139001" y="226610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D5F49C-C361-4DAD-B910-1A46AC22B95D}"/>
              </a:ext>
            </a:extLst>
          </p:cNvPr>
          <p:cNvSpPr/>
          <p:nvPr/>
        </p:nvSpPr>
        <p:spPr>
          <a:xfrm>
            <a:off x="3133985" y="341524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C2821-1649-4CF5-B60B-BE9B12B9FAF5}"/>
              </a:ext>
            </a:extLst>
          </p:cNvPr>
          <p:cNvSpPr/>
          <p:nvPr/>
        </p:nvSpPr>
        <p:spPr>
          <a:xfrm>
            <a:off x="4338149" y="226610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C1606E-9971-479B-934A-EAFE09F61255}"/>
              </a:ext>
            </a:extLst>
          </p:cNvPr>
          <p:cNvSpPr/>
          <p:nvPr/>
        </p:nvSpPr>
        <p:spPr>
          <a:xfrm>
            <a:off x="4353598" y="34109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CCC7AA-AA65-4D40-BC33-523E96BEEA73}"/>
              </a:ext>
            </a:extLst>
          </p:cNvPr>
          <p:cNvSpPr txBox="1"/>
          <p:nvPr/>
        </p:nvSpPr>
        <p:spPr>
          <a:xfrm rot="16200000">
            <a:off x="2515788" y="251392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5B7665-66A9-41B0-A9C0-BB1718D74622}"/>
              </a:ext>
            </a:extLst>
          </p:cNvPr>
          <p:cNvSpPr txBox="1"/>
          <p:nvPr/>
        </p:nvSpPr>
        <p:spPr>
          <a:xfrm rot="16200000">
            <a:off x="2409226" y="364639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19E6DA-FA9B-4D92-BD02-5380F7A3BF11}"/>
              </a:ext>
            </a:extLst>
          </p:cNvPr>
          <p:cNvSpPr txBox="1"/>
          <p:nvPr/>
        </p:nvSpPr>
        <p:spPr>
          <a:xfrm>
            <a:off x="3054019" y="1832657"/>
            <a:ext cx="2597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DD26A7-7AB5-4A54-966D-233A2AD59079}"/>
              </a:ext>
            </a:extLst>
          </p:cNvPr>
          <p:cNvSpPr/>
          <p:nvPr/>
        </p:nvSpPr>
        <p:spPr>
          <a:xfrm>
            <a:off x="9544274" y="233044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AC67B8-DDC7-47B2-BA7E-6EB5B40F3299}"/>
              </a:ext>
            </a:extLst>
          </p:cNvPr>
          <p:cNvSpPr/>
          <p:nvPr/>
        </p:nvSpPr>
        <p:spPr>
          <a:xfrm>
            <a:off x="9539258" y="347958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601AB3-71AF-4824-A2EE-9B4901C2F177}"/>
              </a:ext>
            </a:extLst>
          </p:cNvPr>
          <p:cNvSpPr/>
          <p:nvPr/>
        </p:nvSpPr>
        <p:spPr>
          <a:xfrm>
            <a:off x="10743422" y="233044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BF7FFF-534C-414B-81C9-4B62ECA8D8E4}"/>
              </a:ext>
            </a:extLst>
          </p:cNvPr>
          <p:cNvSpPr/>
          <p:nvPr/>
        </p:nvSpPr>
        <p:spPr>
          <a:xfrm>
            <a:off x="10758871" y="347531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8AC7B-34CE-4D9C-891F-AEDA00A33057}"/>
              </a:ext>
            </a:extLst>
          </p:cNvPr>
          <p:cNvSpPr txBox="1"/>
          <p:nvPr/>
        </p:nvSpPr>
        <p:spPr>
          <a:xfrm rot="16200000">
            <a:off x="8902011" y="257826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5B779D-2A1C-480F-8E1B-C5488595474F}"/>
              </a:ext>
            </a:extLst>
          </p:cNvPr>
          <p:cNvSpPr txBox="1"/>
          <p:nvPr/>
        </p:nvSpPr>
        <p:spPr>
          <a:xfrm rot="16200000">
            <a:off x="8795449" y="371073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EF8308-0EA3-4F6B-BFB9-D2D67D638191}"/>
              </a:ext>
            </a:extLst>
          </p:cNvPr>
          <p:cNvSpPr txBox="1"/>
          <p:nvPr/>
        </p:nvSpPr>
        <p:spPr>
          <a:xfrm>
            <a:off x="9406781" y="1923208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9718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0" y="181789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0" y="294085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277435" y="169068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B0511-83C2-4D43-92C0-1B8DCE0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52" y="2293785"/>
            <a:ext cx="3580148" cy="1623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DDD11-AD9C-40AB-98B3-62EA6E591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118600"/>
            <a:ext cx="3838140" cy="1798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6611F7-1549-467C-B9C1-6F31D2D2F4CE}"/>
              </a:ext>
            </a:extLst>
          </p:cNvPr>
          <p:cNvSpPr txBox="1"/>
          <p:nvPr/>
        </p:nvSpPr>
        <p:spPr>
          <a:xfrm>
            <a:off x="4123704" y="1843394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3BCC-A305-4A30-8E22-65EB955E6C99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B03C5-3585-43F8-9A27-FCCEE3AD1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52" y="4520355"/>
            <a:ext cx="3637298" cy="1695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955A1-6EAF-41C3-80D6-46E485ADF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795" y="4383271"/>
            <a:ext cx="3580797" cy="1695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31495E-3B41-4EE4-907A-CDD0F618C9E6}"/>
              </a:ext>
            </a:extLst>
          </p:cNvPr>
          <p:cNvSpPr txBox="1"/>
          <p:nvPr/>
        </p:nvSpPr>
        <p:spPr>
          <a:xfrm>
            <a:off x="3739487" y="424477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EAD28-AEE2-4F40-959E-3BF6329740AD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2994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96FCE-7B19-4E10-B0A5-A7E88E6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52" y="2242956"/>
            <a:ext cx="4851998" cy="1186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B6B55-9C12-44E6-A8ED-1D2B98A2A547}"/>
              </a:ext>
            </a:extLst>
          </p:cNvPr>
          <p:cNvSpPr txBox="1"/>
          <p:nvPr/>
        </p:nvSpPr>
        <p:spPr>
          <a:xfrm>
            <a:off x="2009154" y="1828322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1B8D-B7AD-49E3-9773-25801EE7B4D4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4F333-696A-4659-833B-C427FC540A09}"/>
              </a:ext>
            </a:extLst>
          </p:cNvPr>
          <p:cNvSpPr txBox="1"/>
          <p:nvPr/>
        </p:nvSpPr>
        <p:spPr>
          <a:xfrm>
            <a:off x="1568426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D2901-F4FF-4D77-AF80-796BDE7731D1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93403-2809-486E-837F-F68F8A2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2" y="2222097"/>
            <a:ext cx="4960555" cy="11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38B4B-F6E9-4B62-A7FC-0D608984F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6" y="4714725"/>
            <a:ext cx="5110204" cy="1273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19C1C-A758-4F65-A77C-21FAA946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5" y="4714725"/>
            <a:ext cx="5110204" cy="12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0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522D-8CDC-4403-A8B1-EC067FE43049}"/>
              </a:ext>
            </a:extLst>
          </p:cNvPr>
          <p:cNvSpPr txBox="1"/>
          <p:nvPr/>
        </p:nvSpPr>
        <p:spPr>
          <a:xfrm>
            <a:off x="921026" y="6049617"/>
            <a:ext cx="748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Todo</a:t>
            </a:r>
            <a:r>
              <a:rPr lang="en-GB" dirty="0"/>
              <a:t>: perhaps correlate </a:t>
            </a:r>
            <a:r>
              <a:rPr lang="en-GB" dirty="0" err="1"/>
              <a:t>wordfreqs</a:t>
            </a:r>
            <a:r>
              <a:rPr lang="en-GB" dirty="0"/>
              <a:t> with transfer performance? (exploratory…)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36254-F1CB-424D-8D13-18877179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" y="2369853"/>
            <a:ext cx="4293581" cy="26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70F54-EBF7-4CCC-91F2-9D4057AC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70" y="2258715"/>
            <a:ext cx="4620335" cy="2954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2FB28-655B-41E4-8EEC-289F104F67DE}"/>
              </a:ext>
            </a:extLst>
          </p:cNvPr>
          <p:cNvSpPr txBox="1"/>
          <p:nvPr/>
        </p:nvSpPr>
        <p:spPr>
          <a:xfrm>
            <a:off x="2370666" y="19061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5C9ED-946F-4E3C-8CEE-B17B73D547CE}"/>
              </a:ext>
            </a:extLst>
          </p:cNvPr>
          <p:cNvSpPr txBox="1"/>
          <p:nvPr/>
        </p:nvSpPr>
        <p:spPr>
          <a:xfrm>
            <a:off x="8858250" y="1955050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50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5BC5E-9163-4BDF-9DDA-896F8ECB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0" y="1373480"/>
            <a:ext cx="6936840" cy="5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5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EA0DC-008F-4554-AEC8-763DA96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001"/>
            <a:ext cx="4273568" cy="360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3224-F875-4531-97E3-C8E51981FAF8}"/>
              </a:ext>
            </a:extLst>
          </p:cNvPr>
          <p:cNvSpPr txBox="1"/>
          <p:nvPr/>
        </p:nvSpPr>
        <p:spPr>
          <a:xfrm>
            <a:off x="6195391" y="1818001"/>
            <a:ext cx="4412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participants per dimension &amp;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250 trials (10 per size/speed combination)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43788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Arena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FDC7D-72B8-427C-9760-A3EBCDF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75" y="2456264"/>
            <a:ext cx="3966898" cy="283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8A7B0-BD45-4E16-86A0-459FCB4F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363301"/>
            <a:ext cx="4039014" cy="30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31A6-7053-4CBB-89D0-870B4263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2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 of 5x5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04396-FDD9-4D81-BE48-81A31267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84" y="1690688"/>
            <a:ext cx="783064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Animals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1AD73-B10D-422C-AE6C-65F40D95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36" y="1756240"/>
            <a:ext cx="82783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04699-A281-4D34-8065-C86DBF4A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025835"/>
            <a:ext cx="832601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we replicate Flesch et al, 2018 with abstract dimensions?</a:t>
            </a:r>
          </a:p>
        </p:txBody>
      </p:sp>
    </p:spTree>
    <p:extLst>
      <p:ext uri="{BB962C8B-B14F-4D97-AF65-F5344CB8AC3E}">
        <p14:creationId xmlns:p14="http://schemas.microsoft.com/office/powerpoint/2010/main" val="1803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Humans are able to learn categorisation rules with abstract dimensions</a:t>
            </a:r>
          </a:p>
          <a:p>
            <a:pPr lvl="1"/>
            <a:r>
              <a:rPr lang="en-GB" dirty="0"/>
              <a:t>Size/speed of animals/vehicles: No physical property of image, requires background knowledge</a:t>
            </a:r>
          </a:p>
          <a:p>
            <a:r>
              <a:rPr lang="en-GB" dirty="0"/>
              <a:t>Participants perform better under blocked than interleaved training</a:t>
            </a:r>
          </a:p>
          <a:p>
            <a:r>
              <a:rPr lang="en-GB" dirty="0"/>
              <a:t>Participants find it easier to learn boundaries under blocked training</a:t>
            </a:r>
          </a:p>
          <a:p>
            <a:r>
              <a:rPr lang="en-GB" dirty="0"/>
              <a:t>Under interleaved training: stronger bias in boundary estimate toward single bound (collapse across tasks)</a:t>
            </a:r>
          </a:p>
        </p:txBody>
      </p:sp>
    </p:spTree>
    <p:extLst>
      <p:ext uri="{BB962C8B-B14F-4D97-AF65-F5344CB8AC3E}">
        <p14:creationId xmlns:p14="http://schemas.microsoft.com/office/powerpoint/2010/main" val="969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0" y="70294"/>
            <a:ext cx="10515600" cy="1325563"/>
          </a:xfrm>
        </p:spPr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53335"/>
              </p:ext>
            </p:extLst>
          </p:nvPr>
        </p:nvGraphicFramePr>
        <p:xfrm>
          <a:off x="4795895" y="3238003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4925284" y="2866532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3811579" y="372419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1F7F2-13DC-4FA4-AC8B-5CA9EACE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25" y="1424777"/>
            <a:ext cx="1206430" cy="1216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D6E7E-E5BE-4A35-BC21-2152AB1F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01" y="1258807"/>
            <a:ext cx="1889922" cy="1619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7FD29-6D3F-496D-A0B7-ADF81813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88" y="3159089"/>
            <a:ext cx="1889922" cy="1626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56F12-2282-411F-BCAA-ABE03CB7EB24}"/>
              </a:ext>
            </a:extLst>
          </p:cNvPr>
          <p:cNvSpPr txBox="1"/>
          <p:nvPr/>
        </p:nvSpPr>
        <p:spPr>
          <a:xfrm rot="16200000">
            <a:off x="917294" y="1910912"/>
            <a:ext cx="62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A5E78-7B3C-422D-A560-D310308981DE}"/>
              </a:ext>
            </a:extLst>
          </p:cNvPr>
          <p:cNvSpPr txBox="1"/>
          <p:nvPr/>
        </p:nvSpPr>
        <p:spPr>
          <a:xfrm rot="16200000">
            <a:off x="826649" y="3704413"/>
            <a:ext cx="83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DADAE-E76A-45DD-988E-6725B7D3C2AC}"/>
              </a:ext>
            </a:extLst>
          </p:cNvPr>
          <p:cNvSpPr txBox="1"/>
          <p:nvPr/>
        </p:nvSpPr>
        <p:spPr>
          <a:xfrm>
            <a:off x="2007650" y="1027538"/>
            <a:ext cx="88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41906-F634-4FA2-934C-B8B027218721}"/>
              </a:ext>
            </a:extLst>
          </p:cNvPr>
          <p:cNvSpPr txBox="1"/>
          <p:nvPr/>
        </p:nvSpPr>
        <p:spPr>
          <a:xfrm>
            <a:off x="1994316" y="2900404"/>
            <a:ext cx="82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46EAFD-CE21-4A18-8D04-D734438E5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349" y="1416149"/>
            <a:ext cx="1206429" cy="1216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7B3A5-902A-4229-975A-893D49DB6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719" y="1421170"/>
            <a:ext cx="1206429" cy="1224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121A25-2049-482F-AE7D-9C75BD3D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089" y="1416150"/>
            <a:ext cx="1216581" cy="122439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F3529-F88E-4E25-807B-37BF92F6FE2D}"/>
              </a:ext>
            </a:extLst>
          </p:cNvPr>
          <p:cNvCxnSpPr/>
          <p:nvPr/>
        </p:nvCxnSpPr>
        <p:spPr>
          <a:xfrm>
            <a:off x="4639176" y="2875161"/>
            <a:ext cx="5130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CDC86B1-0CCD-483D-9ABD-C5FE08D18333}"/>
              </a:ext>
            </a:extLst>
          </p:cNvPr>
          <p:cNvSpPr/>
          <p:nvPr/>
        </p:nvSpPr>
        <p:spPr>
          <a:xfrm>
            <a:off x="1832798" y="6092041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88265F-B5AB-4C05-9681-15DCFDAA4B58}"/>
              </a:ext>
            </a:extLst>
          </p:cNvPr>
          <p:cNvSpPr/>
          <p:nvPr/>
        </p:nvSpPr>
        <p:spPr>
          <a:xfrm>
            <a:off x="4248338" y="6092041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5320E-DF66-4AAB-9D52-D74A2ADA580D}"/>
              </a:ext>
            </a:extLst>
          </p:cNvPr>
          <p:cNvSpPr/>
          <p:nvPr/>
        </p:nvSpPr>
        <p:spPr>
          <a:xfrm>
            <a:off x="183279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E11916-17E9-401F-AC65-04A72A7960B3}"/>
              </a:ext>
            </a:extLst>
          </p:cNvPr>
          <p:cNvSpPr/>
          <p:nvPr/>
        </p:nvSpPr>
        <p:spPr>
          <a:xfrm>
            <a:off x="2039374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67FB38-12F7-4CDB-A5E0-E96D5E37492F}"/>
              </a:ext>
            </a:extLst>
          </p:cNvPr>
          <p:cNvSpPr/>
          <p:nvPr/>
        </p:nvSpPr>
        <p:spPr>
          <a:xfrm>
            <a:off x="224595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3F330C-0EC6-4B61-84B6-62701EB9A36E}"/>
              </a:ext>
            </a:extLst>
          </p:cNvPr>
          <p:cNvSpPr/>
          <p:nvPr/>
        </p:nvSpPr>
        <p:spPr>
          <a:xfrm flipH="1">
            <a:off x="265710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ABD1E3-C08D-4DA8-AE1C-CF34FC92BB9A}"/>
              </a:ext>
            </a:extLst>
          </p:cNvPr>
          <p:cNvSpPr/>
          <p:nvPr/>
        </p:nvSpPr>
        <p:spPr>
          <a:xfrm flipH="1">
            <a:off x="2450488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033E1B-004E-45C3-B9C5-6B597023BA01}"/>
              </a:ext>
            </a:extLst>
          </p:cNvPr>
          <p:cNvSpPr/>
          <p:nvPr/>
        </p:nvSpPr>
        <p:spPr>
          <a:xfrm>
            <a:off x="2865678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B5A863-139E-4A82-830F-1B6D91C16DCB}"/>
              </a:ext>
            </a:extLst>
          </p:cNvPr>
          <p:cNvSpPr/>
          <p:nvPr/>
        </p:nvSpPr>
        <p:spPr>
          <a:xfrm>
            <a:off x="307225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169066-1D9A-4B25-8404-5ED85797A44F}"/>
              </a:ext>
            </a:extLst>
          </p:cNvPr>
          <p:cNvSpPr/>
          <p:nvPr/>
        </p:nvSpPr>
        <p:spPr>
          <a:xfrm>
            <a:off x="3278830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DE302E-F9C7-4436-B362-7D4FC2B4012F}"/>
              </a:ext>
            </a:extLst>
          </p:cNvPr>
          <p:cNvSpPr/>
          <p:nvPr/>
        </p:nvSpPr>
        <p:spPr>
          <a:xfrm>
            <a:off x="3485406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CD6EF9-B351-4262-9ADB-A138AF084A46}"/>
              </a:ext>
            </a:extLst>
          </p:cNvPr>
          <p:cNvSpPr/>
          <p:nvPr/>
        </p:nvSpPr>
        <p:spPr>
          <a:xfrm>
            <a:off x="3691982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3845E-CD06-4A7F-9FBC-2441FD1A558B}"/>
              </a:ext>
            </a:extLst>
          </p:cNvPr>
          <p:cNvSpPr/>
          <p:nvPr/>
        </p:nvSpPr>
        <p:spPr>
          <a:xfrm>
            <a:off x="389855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A0C624-9B50-4109-AF44-7B157B4AE146}"/>
              </a:ext>
            </a:extLst>
          </p:cNvPr>
          <p:cNvSpPr/>
          <p:nvPr/>
        </p:nvSpPr>
        <p:spPr>
          <a:xfrm>
            <a:off x="410513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3C339D-EBDF-496C-9938-DBCC7F641006}"/>
              </a:ext>
            </a:extLst>
          </p:cNvPr>
          <p:cNvSpPr/>
          <p:nvPr/>
        </p:nvSpPr>
        <p:spPr>
          <a:xfrm>
            <a:off x="431171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03007A-6471-457A-B74F-7DBA7A34D12F}"/>
              </a:ext>
            </a:extLst>
          </p:cNvPr>
          <p:cNvSpPr/>
          <p:nvPr/>
        </p:nvSpPr>
        <p:spPr>
          <a:xfrm>
            <a:off x="4518286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3F55E3-2F6D-444F-B154-DC66B2120EE6}"/>
              </a:ext>
            </a:extLst>
          </p:cNvPr>
          <p:cNvSpPr/>
          <p:nvPr/>
        </p:nvSpPr>
        <p:spPr>
          <a:xfrm>
            <a:off x="4724862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112C26-8859-4B63-80CB-3F50B7B33549}"/>
              </a:ext>
            </a:extLst>
          </p:cNvPr>
          <p:cNvSpPr/>
          <p:nvPr/>
        </p:nvSpPr>
        <p:spPr>
          <a:xfrm>
            <a:off x="4931437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470650-EDF2-49F7-AF29-72EC610E608E}"/>
              </a:ext>
            </a:extLst>
          </p:cNvPr>
          <p:cNvSpPr/>
          <p:nvPr/>
        </p:nvSpPr>
        <p:spPr>
          <a:xfrm>
            <a:off x="5140015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D0E43-B837-4E62-B393-93A0DA8AB4BD}"/>
              </a:ext>
            </a:extLst>
          </p:cNvPr>
          <p:cNvSpPr/>
          <p:nvPr/>
        </p:nvSpPr>
        <p:spPr>
          <a:xfrm>
            <a:off x="5346591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E19C98-BE6F-4B8D-B574-F93553A8B7B0}"/>
              </a:ext>
            </a:extLst>
          </p:cNvPr>
          <p:cNvSpPr/>
          <p:nvPr/>
        </p:nvSpPr>
        <p:spPr>
          <a:xfrm>
            <a:off x="5553167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129438-CD46-46C0-8334-7D50E2AF1138}"/>
              </a:ext>
            </a:extLst>
          </p:cNvPr>
          <p:cNvSpPr/>
          <p:nvPr/>
        </p:nvSpPr>
        <p:spPr>
          <a:xfrm>
            <a:off x="5759743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B47A2-7D4A-4E0B-8166-6461E309E6E2}"/>
              </a:ext>
            </a:extLst>
          </p:cNvPr>
          <p:cNvSpPr/>
          <p:nvPr/>
        </p:nvSpPr>
        <p:spPr>
          <a:xfrm>
            <a:off x="5966319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E5BAE2-F8AF-40EB-AB48-9ABBE1D65EB3}"/>
              </a:ext>
            </a:extLst>
          </p:cNvPr>
          <p:cNvSpPr/>
          <p:nvPr/>
        </p:nvSpPr>
        <p:spPr>
          <a:xfrm>
            <a:off x="6172895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6A0F06-24E7-4AB6-AE31-29A0DFB42E81}"/>
              </a:ext>
            </a:extLst>
          </p:cNvPr>
          <p:cNvSpPr/>
          <p:nvPr/>
        </p:nvSpPr>
        <p:spPr>
          <a:xfrm>
            <a:off x="637947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DF9839-3782-4F72-BEC0-A00D5AE6F9C7}"/>
              </a:ext>
            </a:extLst>
          </p:cNvPr>
          <p:cNvSpPr/>
          <p:nvPr/>
        </p:nvSpPr>
        <p:spPr>
          <a:xfrm>
            <a:off x="6842782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E657AB-F03C-433E-87DA-6264712E38AB}"/>
              </a:ext>
            </a:extLst>
          </p:cNvPr>
          <p:cNvSpPr/>
          <p:nvPr/>
        </p:nvSpPr>
        <p:spPr>
          <a:xfrm>
            <a:off x="7049358" y="607341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B1ACF8-E4EA-446B-8192-06E87DBEA8A7}"/>
              </a:ext>
            </a:extLst>
          </p:cNvPr>
          <p:cNvSpPr/>
          <p:nvPr/>
        </p:nvSpPr>
        <p:spPr>
          <a:xfrm>
            <a:off x="7255933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64190C-3D4B-4D86-80D9-FE3C2681B917}"/>
              </a:ext>
            </a:extLst>
          </p:cNvPr>
          <p:cNvSpPr/>
          <p:nvPr/>
        </p:nvSpPr>
        <p:spPr>
          <a:xfrm>
            <a:off x="7464511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2EF058-D608-4351-A144-7A0F35A68AEF}"/>
              </a:ext>
            </a:extLst>
          </p:cNvPr>
          <p:cNvSpPr/>
          <p:nvPr/>
        </p:nvSpPr>
        <p:spPr>
          <a:xfrm>
            <a:off x="7671087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3BF552-B827-42CA-A687-AADEA056CCFA}"/>
              </a:ext>
            </a:extLst>
          </p:cNvPr>
          <p:cNvSpPr/>
          <p:nvPr/>
        </p:nvSpPr>
        <p:spPr>
          <a:xfrm>
            <a:off x="7877663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3C90BA-0332-4380-BE8D-76D0ED9D6019}"/>
              </a:ext>
            </a:extLst>
          </p:cNvPr>
          <p:cNvSpPr/>
          <p:nvPr/>
        </p:nvSpPr>
        <p:spPr>
          <a:xfrm>
            <a:off x="8084239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7B42A7-5E46-4926-8EAA-5975484E43D6}"/>
              </a:ext>
            </a:extLst>
          </p:cNvPr>
          <p:cNvSpPr/>
          <p:nvPr/>
        </p:nvSpPr>
        <p:spPr>
          <a:xfrm>
            <a:off x="8290815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5CE27-0594-4A07-9C7D-4B5EC256BFBB}"/>
              </a:ext>
            </a:extLst>
          </p:cNvPr>
          <p:cNvSpPr/>
          <p:nvPr/>
        </p:nvSpPr>
        <p:spPr>
          <a:xfrm>
            <a:off x="8497391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02B2D4-84D9-4A5A-A8E9-3EA50109284B}"/>
              </a:ext>
            </a:extLst>
          </p:cNvPr>
          <p:cNvSpPr/>
          <p:nvPr/>
        </p:nvSpPr>
        <p:spPr>
          <a:xfrm>
            <a:off x="8703966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C0A94D-1E4E-49B4-9A67-586C10F402BB}"/>
              </a:ext>
            </a:extLst>
          </p:cNvPr>
          <p:cNvSpPr/>
          <p:nvPr/>
        </p:nvSpPr>
        <p:spPr>
          <a:xfrm>
            <a:off x="6837966" y="5173158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81A75E-0E09-4633-A0AB-93C1302517A8}"/>
              </a:ext>
            </a:extLst>
          </p:cNvPr>
          <p:cNvSpPr/>
          <p:nvPr/>
        </p:nvSpPr>
        <p:spPr>
          <a:xfrm>
            <a:off x="8276994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8C100C-30F0-4575-901B-6C67984D950C}"/>
              </a:ext>
            </a:extLst>
          </p:cNvPr>
          <p:cNvSpPr/>
          <p:nvPr/>
        </p:nvSpPr>
        <p:spPr>
          <a:xfrm>
            <a:off x="7663931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66F001-A573-4ABC-8E43-74091B3DABA9}"/>
              </a:ext>
            </a:extLst>
          </p:cNvPr>
          <p:cNvSpPr/>
          <p:nvPr/>
        </p:nvSpPr>
        <p:spPr>
          <a:xfrm>
            <a:off x="7871677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10CA59-DBA9-4253-A996-6F2A848AC860}"/>
              </a:ext>
            </a:extLst>
          </p:cNvPr>
          <p:cNvSpPr/>
          <p:nvPr/>
        </p:nvSpPr>
        <p:spPr>
          <a:xfrm>
            <a:off x="8078253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7837EC-4BF6-40AA-9267-6903FFD1807C}"/>
              </a:ext>
            </a:extLst>
          </p:cNvPr>
          <p:cNvSpPr/>
          <p:nvPr/>
        </p:nvSpPr>
        <p:spPr>
          <a:xfrm>
            <a:off x="849140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EA5A1E-CF0F-4098-9DAE-8B751413D796}"/>
              </a:ext>
            </a:extLst>
          </p:cNvPr>
          <p:cNvSpPr/>
          <p:nvPr/>
        </p:nvSpPr>
        <p:spPr>
          <a:xfrm>
            <a:off x="8697980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AC0D38-913A-4348-95FB-1F376AAF9B3E}"/>
              </a:ext>
            </a:extLst>
          </p:cNvPr>
          <p:cNvSpPr txBox="1"/>
          <p:nvPr/>
        </p:nvSpPr>
        <p:spPr>
          <a:xfrm rot="16200000">
            <a:off x="1219456" y="6258233"/>
            <a:ext cx="75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F61EF8-1700-4302-9892-A4364E4175A2}"/>
              </a:ext>
            </a:extLst>
          </p:cNvPr>
          <p:cNvSpPr txBox="1"/>
          <p:nvPr/>
        </p:nvSpPr>
        <p:spPr>
          <a:xfrm rot="16200000">
            <a:off x="1079559" y="5367832"/>
            <a:ext cx="101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4576B7-5F88-4D69-A438-E156532A4199}"/>
              </a:ext>
            </a:extLst>
          </p:cNvPr>
          <p:cNvSpPr/>
          <p:nvPr/>
        </p:nvSpPr>
        <p:spPr>
          <a:xfrm>
            <a:off x="7048828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8AF2D8-E872-45D2-984D-124743C161BD}"/>
              </a:ext>
            </a:extLst>
          </p:cNvPr>
          <p:cNvSpPr/>
          <p:nvPr/>
        </p:nvSpPr>
        <p:spPr>
          <a:xfrm>
            <a:off x="745969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E8D0A-3270-43FC-AB5C-7EC6EF0143D1}"/>
              </a:ext>
            </a:extLst>
          </p:cNvPr>
          <p:cNvSpPr/>
          <p:nvPr/>
        </p:nvSpPr>
        <p:spPr>
          <a:xfrm>
            <a:off x="7257783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5F8E98-6B8D-44C1-805E-FB504E2E98C5}"/>
              </a:ext>
            </a:extLst>
          </p:cNvPr>
          <p:cNvSpPr txBox="1"/>
          <p:nvPr/>
        </p:nvSpPr>
        <p:spPr>
          <a:xfrm>
            <a:off x="3457410" y="4783366"/>
            <a:ext cx="126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F8F419-72F2-4F5C-90EF-19832106086D}"/>
              </a:ext>
            </a:extLst>
          </p:cNvPr>
          <p:cNvSpPr txBox="1"/>
          <p:nvPr/>
        </p:nvSpPr>
        <p:spPr>
          <a:xfrm>
            <a:off x="7365035" y="4769342"/>
            <a:ext cx="96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</p:spTree>
    <p:extLst>
      <p:ext uri="{BB962C8B-B14F-4D97-AF65-F5344CB8AC3E}">
        <p14:creationId xmlns:p14="http://schemas.microsoft.com/office/powerpoint/2010/main" val="203000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652</Words>
  <Application>Microsoft Office PowerPoint</Application>
  <PresentationFormat>Widescreen</PresentationFormat>
  <Paragraphs>137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Stimulus Norming: Rating task</vt:lpstr>
      <vt:lpstr>“Ground truth” dimensions</vt:lpstr>
      <vt:lpstr>Task Design &amp; Participants</vt:lpstr>
      <vt:lpstr>Coverage of 5x5 space</vt:lpstr>
      <vt:lpstr>Agreement between “ground truth” and participant ratings - Animals</vt:lpstr>
      <vt:lpstr>Agreement between “ground truth” and participant ratings - Vehicles</vt:lpstr>
      <vt:lpstr>Animals/Vehicles Task 1</vt:lpstr>
      <vt:lpstr>Hypotheses</vt:lpstr>
      <vt:lpstr>Task Design &amp; Participants</vt:lpstr>
      <vt:lpstr>Accuracy</vt:lpstr>
      <vt:lpstr>Psychometrics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Conclusions</vt:lpstr>
      <vt:lpstr>Animals/Vehicles Task 2</vt:lpstr>
      <vt:lpstr>Hypotheses</vt:lpstr>
      <vt:lpstr>Task Design &amp; Participants</vt:lpstr>
      <vt:lpstr>Accuracy</vt:lpstr>
      <vt:lpstr>Test phase learning curves</vt:lpstr>
      <vt:lpstr>Psychometrics – base task</vt:lpstr>
      <vt:lpstr>Psychometrics – transfer task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Arena task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Norming: Rating task</dc:title>
  <dc:creator>Timo Flesch</dc:creator>
  <cp:lastModifiedBy>Timo Flesch</cp:lastModifiedBy>
  <cp:revision>45</cp:revision>
  <dcterms:created xsi:type="dcterms:W3CDTF">2022-04-28T08:35:28Z</dcterms:created>
  <dcterms:modified xsi:type="dcterms:W3CDTF">2022-04-28T16:45:26Z</dcterms:modified>
</cp:coreProperties>
</file>